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62" r:id="rId4"/>
    <p:sldId id="257" r:id="rId5"/>
    <p:sldId id="260" r:id="rId6"/>
    <p:sldId id="258" r:id="rId7"/>
    <p:sldId id="281" r:id="rId8"/>
    <p:sldId id="265" r:id="rId9"/>
    <p:sldId id="259" r:id="rId10"/>
    <p:sldId id="263" r:id="rId11"/>
    <p:sldId id="272" r:id="rId12"/>
    <p:sldId id="266" r:id="rId13"/>
    <p:sldId id="270" r:id="rId14"/>
    <p:sldId id="264" r:id="rId15"/>
    <p:sldId id="267" r:id="rId16"/>
    <p:sldId id="274" r:id="rId17"/>
    <p:sldId id="273" r:id="rId18"/>
    <p:sldId id="275" r:id="rId19"/>
    <p:sldId id="268" r:id="rId20"/>
    <p:sldId id="276" r:id="rId21"/>
    <p:sldId id="277" r:id="rId22"/>
    <p:sldId id="280" r:id="rId23"/>
    <p:sldId id="278" r:id="rId24"/>
    <p:sldId id="279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CEEA"/>
    <a:srgbClr val="463B8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15678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764704"/>
            <a:ext cx="7210425" cy="1470025"/>
          </a:xfrm>
        </p:spPr>
        <p:txBody>
          <a:bodyPr/>
          <a:lstStyle>
            <a:lvl1pPr>
              <a:defRPr b="1">
                <a:latin typeface="Corbel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077072"/>
            <a:ext cx="6400800" cy="11045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Corbe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15B89-7969-46AE-A0FA-78748A99A428}" type="datetimeFigureOut">
              <a:rPr lang="ru-RU"/>
              <a:pPr>
                <a:defRPr/>
              </a:pPr>
              <a:t>15.01.2020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64938-D15B-40DB-A23C-A2E9E385BE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8BADD-E31A-42F0-A18B-B482B849A10B}" type="datetimeFigureOut">
              <a:rPr lang="ru-RU"/>
              <a:pPr>
                <a:defRPr/>
              </a:pPr>
              <a:t>15.01.2020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9D395-47EF-4309-9944-89BB1EA994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5" y="4406900"/>
            <a:ext cx="737909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5615" y="2906713"/>
            <a:ext cx="7379097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A8DB3-CA4F-42E7-9DB0-DD7187A59C32}" type="datetimeFigureOut">
              <a:rPr lang="ru-RU"/>
              <a:pPr>
                <a:defRPr/>
              </a:pPr>
              <a:t>15.01.2020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865F6-EACA-43E3-A826-24C5D2FD9F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7624" y="1600200"/>
            <a:ext cx="388843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64088" y="1600200"/>
            <a:ext cx="33227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088E0-1D80-459F-8180-36F188EC9A08}" type="datetimeFigureOut">
              <a:rPr lang="ru-RU"/>
              <a:pPr>
                <a:defRPr/>
              </a:pPr>
              <a:t>15.01.2020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EF971-10A1-48D5-9EAD-EE0653A077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3608" y="1556792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15616" y="2204864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64088" y="1535113"/>
            <a:ext cx="33227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364088" y="2174875"/>
            <a:ext cx="33227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2F50F-8428-4602-9CE4-F410C06DBE06}" type="datetimeFigureOut">
              <a:rPr lang="ru-RU"/>
              <a:pPr>
                <a:defRPr/>
              </a:pPr>
              <a:t>15.01.2020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8A3DF-32BE-4223-9CBE-DD634A40E3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1E43A-85EF-4CFB-8F87-2AABE09EDA18}" type="datetimeFigureOut">
              <a:rPr lang="ru-RU"/>
              <a:pPr>
                <a:defRPr/>
              </a:pPr>
              <a:t>15.01.2020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6559A-EA3C-4A56-9EDA-741D9828D4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C5CE8-891D-49C4-9DC6-00B1802038EC}" type="datetimeFigureOut">
              <a:rPr lang="ru-RU"/>
              <a:pPr>
                <a:defRPr/>
              </a:pPr>
              <a:t>15.01.2020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B29EE-B559-4DBC-8257-7332329853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3050"/>
            <a:ext cx="234989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43608" y="1435100"/>
            <a:ext cx="242190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61F0D-1D6F-4E8E-AE29-36C8B2CE9117}" type="datetimeFigureOut">
              <a:rPr lang="ru-RU"/>
              <a:pPr>
                <a:defRPr/>
              </a:pPr>
              <a:t>15.01.2020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5E056-A50B-4352-806C-5B0D191D54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B90BE-D784-4020-8E7F-A2CFA183C02D}" type="datetimeFigureOut">
              <a:rPr lang="ru-RU"/>
              <a:pPr>
                <a:defRPr/>
              </a:pPr>
              <a:t>15.01.2020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0108E-8076-48BC-A233-A66C8CFCC8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75976-0F2F-4B93-904D-D750472A2C6D}" type="datetimeFigureOut">
              <a:rPr lang="ru-RU"/>
              <a:pPr>
                <a:defRPr/>
              </a:pPr>
              <a:t>15.01.2020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11A43-AF52-41D0-A6BE-844857A94B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5BC86-4E4D-4633-A354-8090F15ECFC0}" type="datetimeFigureOut">
              <a:rPr lang="ru-RU"/>
              <a:pPr>
                <a:defRPr/>
              </a:pPr>
              <a:t>15.01.2020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16AF7-1869-4E22-A790-7816A56234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CE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6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1042988" y="0"/>
            <a:ext cx="81010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1187450" y="333375"/>
            <a:ext cx="75104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1187450" y="1600200"/>
            <a:ext cx="749935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29DD99-6092-4BE0-823E-263FB89CF409}" type="datetimeFigureOut">
              <a:rPr lang="ru-RU"/>
              <a:pPr>
                <a:defRPr/>
              </a:pPr>
              <a:t>15.01.2020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FC9DCF-0402-4DC0-AFEC-26DF6BF903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32" name="Picture 2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1042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Corbel" pitchFamily="34" charset="0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orbe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orbe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orbe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orbe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orbe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orbe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orbe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orbe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Corbel" pitchFamily="34" charset="0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Corbel" pitchFamily="34" charset="0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Corbel" pitchFamily="34" charset="0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Corbel" pitchFamily="34" charset="0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Corbel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3"/>
          <p:cNvSpPr>
            <a:spLocks noGrp="1"/>
          </p:cNvSpPr>
          <p:nvPr>
            <p:ph type="ctrTitle"/>
          </p:nvPr>
        </p:nvSpPr>
        <p:spPr>
          <a:xfrm>
            <a:off x="1116013" y="1916113"/>
            <a:ext cx="7210425" cy="1470025"/>
          </a:xfrm>
        </p:spPr>
        <p:txBody>
          <a:bodyPr/>
          <a:lstStyle/>
          <a:p>
            <a:r>
              <a:rPr lang="ru-RU" dirty="0" smtClean="0"/>
              <a:t>Энергосбережение и </a:t>
            </a:r>
            <a:r>
              <a:rPr lang="ru-RU" dirty="0" err="1" smtClean="0"/>
              <a:t>энергоэффективность</a:t>
            </a:r>
            <a:endParaRPr lang="ru-RU" dirty="0" smtClean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76375" y="4076700"/>
            <a:ext cx="6400800" cy="11049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44208" y="3573016"/>
            <a:ext cx="2454595" cy="1628958"/>
          </a:xfrm>
          <a:prstGeom prst="roundRect">
            <a:avLst>
              <a:gd name="adj" fmla="val 21293"/>
            </a:avLst>
          </a:prstGeom>
          <a:solidFill>
            <a:srgbClr val="FFFFFF"/>
          </a:solidFill>
          <a:ln w="76200" cap="sq">
            <a:solidFill>
              <a:srgbClr val="292929"/>
            </a:solidFill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099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Энергосбережение</a:t>
            </a:r>
          </a:p>
        </p:txBody>
      </p:sp>
      <p:sp>
        <p:nvSpPr>
          <p:cNvPr id="4100" name="Объект 4"/>
          <p:cNvSpPr>
            <a:spLocks noGrp="1"/>
          </p:cNvSpPr>
          <p:nvPr>
            <p:ph sz="half" idx="1"/>
          </p:nvPr>
        </p:nvSpPr>
        <p:spPr>
          <a:xfrm>
            <a:off x="900113" y="1341438"/>
            <a:ext cx="6264275" cy="5183187"/>
          </a:xfrm>
        </p:spPr>
        <p:txBody>
          <a:bodyPr/>
          <a:lstStyle/>
          <a:p>
            <a:r>
              <a:rPr lang="ru-RU" smtClean="0"/>
              <a:t>Энергосбережение (экономия энергии) — реализация правовых, организационных, научных, производственных, технических и экономических мер, направленных на эффективное (рациональное) использование (и экономное расходование) топливно-энергетических ресурсов[1] и на вовлечение в хозяйственный оборот возобновляемых источников энергии [2].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Энергосбережение</a:t>
            </a:r>
          </a:p>
        </p:txBody>
      </p:sp>
      <p:sp>
        <p:nvSpPr>
          <p:cNvPr id="5123" name="Объект 4"/>
          <p:cNvSpPr>
            <a:spLocks noGrp="1"/>
          </p:cNvSpPr>
          <p:nvPr>
            <p:ph sz="half" idx="1"/>
          </p:nvPr>
        </p:nvSpPr>
        <p:spPr>
          <a:xfrm>
            <a:off x="1187450" y="1600200"/>
            <a:ext cx="4824413" cy="4997450"/>
          </a:xfrm>
        </p:spPr>
        <p:txBody>
          <a:bodyPr/>
          <a:lstStyle/>
          <a:p>
            <a:r>
              <a:rPr lang="ru-RU" smtClean="0"/>
              <a:t>В настоящее время наиболее насущным является бытовое энергосбережение (энергосбережение в быту), а также энергосбережение в сфере ЖКХ.</a:t>
            </a:r>
          </a:p>
          <a:p>
            <a:r>
              <a:rPr lang="ru-RU" smtClean="0"/>
              <a:t>Актуальным также является обеспечение энергосбережения в АПК.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22428" y="2564905"/>
            <a:ext cx="2880321" cy="21602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Энергоэффективность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err="1"/>
              <a:t>Энергоэффективность</a:t>
            </a:r>
            <a:r>
              <a:rPr lang="ru-RU" dirty="0"/>
              <a:t> — эффективное (рациональное) использование энергетических ресурсов — достижение экономически оправданной эффективности использования ТЭР при существующем уровне развития техники и технологии и соблюдении требований к охране окружающей среды.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Энергоэффективность</a:t>
            </a:r>
          </a:p>
        </p:txBody>
      </p:sp>
      <p:sp>
        <p:nvSpPr>
          <p:cNvPr id="7171" name="Объект 4"/>
          <p:cNvSpPr>
            <a:spLocks noGrp="1"/>
          </p:cNvSpPr>
          <p:nvPr>
            <p:ph sz="half" idx="1"/>
          </p:nvPr>
        </p:nvSpPr>
        <p:spPr>
          <a:xfrm>
            <a:off x="1187450" y="1600200"/>
            <a:ext cx="4824413" cy="4525963"/>
          </a:xfrm>
        </p:spPr>
        <p:txBody>
          <a:bodyPr/>
          <a:lstStyle/>
          <a:p>
            <a:r>
              <a:rPr lang="ru-RU" smtClean="0"/>
              <a:t>Эффективное использование энергии, или «пятый вид топлива» — использование меньшего количества энергии, чтобы обеспечить тот же уровень энергетического обеспечения зданий или технологических процессов на производстве.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2160" y="3068960"/>
            <a:ext cx="2828782" cy="2263025"/>
          </a:xfrm>
          <a:prstGeom prst="roundRect">
            <a:avLst>
              <a:gd name="adj" fmla="val 11015"/>
            </a:avLst>
          </a:prstGeom>
          <a:solidFill>
            <a:srgbClr val="FFFFFF"/>
          </a:solidFill>
          <a:ln w="76200" cap="sq">
            <a:solidFill>
              <a:srgbClr val="292929"/>
            </a:solidFill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116013" y="4406900"/>
            <a:ext cx="7378700" cy="13620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Режим экономии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1116013" y="2906713"/>
            <a:ext cx="7378700" cy="150018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Начни экономить дома</a:t>
            </a:r>
          </a:p>
        </p:txBody>
      </p:sp>
      <p:sp>
        <p:nvSpPr>
          <p:cNvPr id="921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Самая сложная проблема в экономии энергоресурсов - начать с себя. Как показывает практика энергопотребления, экономия при помощи разумного самоограничения и утепления жилища может составлять очень приличные суммы: до половины средств на оплату коммунальных услуг.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Экономия тепла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2988" y="1052513"/>
            <a:ext cx="7850187" cy="452596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Держите </a:t>
            </a:r>
            <a:r>
              <a:rPr lang="ru-RU" dirty="0"/>
              <a:t>отопительные приборы чистыми. Не заслоняйте их мебелью или шторами, чтобы теплый воздух свободно поступал в комнаты. Если это технически возможно, установите регулирующую головку на отопительном приборе для регулирования степени нагрева.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Установите </a:t>
            </a:r>
            <a:r>
              <a:rPr lang="ru-RU" dirty="0"/>
              <a:t>теплоотражающий экран за отопительным прибором, пусть он отдает тепло в помещение, а не нагревает стену. Это повысит температуру в комнате в среднем на два градуса.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2152" b="32865"/>
          <a:stretch/>
        </p:blipFill>
        <p:spPr>
          <a:xfrm>
            <a:off x="3779912" y="5373216"/>
            <a:ext cx="3322637" cy="11623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Экономия тепла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450" y="1052513"/>
            <a:ext cx="7499350" cy="5545137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Если </a:t>
            </a:r>
            <a:r>
              <a:rPr lang="ru-RU" dirty="0"/>
              <a:t>это действительно необходимо, то проветривайте помещение в «ударном» режиме, широко открывая окна на короткое время. За это время воздух успеет смениться, а стены и отопительные приборы не остынут.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Проверьте</a:t>
            </a:r>
            <a:r>
              <a:rPr lang="ru-RU" dirty="0"/>
              <a:t>, хорошо ли утеплены ваши окна и двери. Известно, что так может теряться до половины тепла. Утепленные окна – это не обязательно дорогостоящие стеклопакеты. В большинстве случаев для этого достаточно современных изоляционных материалов.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6013" y="692150"/>
            <a:ext cx="7508875" cy="4333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Экономия воды</a:t>
            </a:r>
            <a:br>
              <a:rPr lang="ru-RU" dirty="0"/>
            </a:br>
            <a:endParaRPr lang="ru-RU" dirty="0"/>
          </a:p>
        </p:txBody>
      </p:sp>
      <p:sp>
        <p:nvSpPr>
          <p:cNvPr id="12291" name="Объект 2"/>
          <p:cNvSpPr>
            <a:spLocks noGrp="1"/>
          </p:cNvSpPr>
          <p:nvPr>
            <p:ph idx="1"/>
          </p:nvPr>
        </p:nvSpPr>
        <p:spPr>
          <a:xfrm>
            <a:off x="1187450" y="1268413"/>
            <a:ext cx="7499350" cy="5289550"/>
          </a:xfrm>
        </p:spPr>
        <p:txBody>
          <a:bodyPr/>
          <a:lstStyle/>
          <a:p>
            <a:r>
              <a:rPr lang="ru-RU" smtClean="0"/>
              <a:t>установка приборов учёта потребления воды;</a:t>
            </a:r>
          </a:p>
          <a:p>
            <a:r>
              <a:rPr lang="ru-RU" smtClean="0"/>
              <a:t> использование воды только когда это действительно необходимо;</a:t>
            </a:r>
          </a:p>
          <a:p>
            <a:r>
              <a:rPr lang="ru-RU" smtClean="0"/>
              <a:t> установка сливных унитазных бачков, имеющих выбор интенсивности слива воды;</a:t>
            </a:r>
          </a:p>
          <a:p>
            <a:r>
              <a:rPr lang="ru-RU" smtClean="0"/>
              <a:t> пользование водой под низким давлением</a:t>
            </a:r>
          </a:p>
          <a:p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Экономия воды</a:t>
            </a:r>
            <a:br>
              <a:rPr lang="ru-RU" dirty="0"/>
            </a:br>
            <a:endParaRPr lang="ru-RU" dirty="0"/>
          </a:p>
        </p:txBody>
      </p:sp>
      <p:sp>
        <p:nvSpPr>
          <p:cNvPr id="13315" name="Объект 2"/>
          <p:cNvSpPr>
            <a:spLocks noGrp="1"/>
          </p:cNvSpPr>
          <p:nvPr>
            <p:ph sz="half" idx="1"/>
          </p:nvPr>
        </p:nvSpPr>
        <p:spPr>
          <a:xfrm>
            <a:off x="3348038" y="1412875"/>
            <a:ext cx="5327650" cy="4525963"/>
          </a:xfrm>
        </p:spPr>
        <p:txBody>
          <a:bodyPr/>
          <a:lstStyle/>
          <a:p>
            <a:r>
              <a:rPr lang="ru-RU" smtClean="0"/>
              <a:t>Отремонтируйте или замените неисправную сантехнику, почините все протекающие краны, всегда плотно закрывайте кран. Так вы сможете серьезно уменьшить потери воды, ведь только из капающего крана утекает более 20 литров воды в сутки. </a:t>
            </a:r>
          </a:p>
          <a:p>
            <a:endParaRPr lang="ru-RU" smtClean="0"/>
          </a:p>
          <a:p>
            <a:endParaRPr lang="ru-RU" smtClean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484784"/>
            <a:ext cx="2924175" cy="381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450" y="333375"/>
            <a:ext cx="7510463" cy="7191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Экономия воды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450" y="836613"/>
            <a:ext cx="7499350" cy="5289550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При </a:t>
            </a:r>
            <a:r>
              <a:rPr lang="ru-RU" dirty="0"/>
              <a:t>мытье посуды не </a:t>
            </a:r>
            <a:r>
              <a:rPr lang="ru-RU" dirty="0" smtClean="0"/>
              <a:t>держите </a:t>
            </a:r>
            <a:r>
              <a:rPr lang="ru-RU" dirty="0"/>
              <a:t>кран открытым постоянно. Вполне можно очищать тарелки и посуду моющим средством в раковине при закрытом кране, а под проточной водой – лишь ополаскивать.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Не </a:t>
            </a:r>
            <a:r>
              <a:rPr lang="ru-RU" dirty="0"/>
              <a:t>переусердствуйте с моющим средством. Чрезмерное его употребление увеличивает время ополаскивания посуды и количество необходимой для этого воды.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Электроэнергия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16013" y="1196975"/>
            <a:ext cx="4679950" cy="5472113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Уходя</a:t>
            </a:r>
            <a:r>
              <a:rPr lang="ru-RU" dirty="0"/>
              <a:t>, гасите свет! Выключайте освещение, если вы выходите из комнаты даже на время. Это простое правило должно стать для вас хорошей привычкой.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Подумайте </a:t>
            </a:r>
            <a:r>
              <a:rPr lang="ru-RU" dirty="0"/>
              <a:t>о замене привычных ламп накаливания на энергосберегающие. Затраты на их покупку окупятся за счет экономии на платежах.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0112" y="2780928"/>
            <a:ext cx="3322637" cy="2911589"/>
          </a:xfrm>
          <a:prstGeom prst="roundRect">
            <a:avLst>
              <a:gd name="adj" fmla="val 8425"/>
            </a:avLst>
          </a:prstGeom>
          <a:solidFill>
            <a:srgbClr val="FFFFFF"/>
          </a:solidFill>
          <a:ln w="76200" cap="sq">
            <a:solidFill>
              <a:srgbClr val="292929"/>
            </a:solidFill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Электроэнергия</a:t>
            </a:r>
            <a:br>
              <a:rPr lang="ru-RU" dirty="0"/>
            </a:br>
            <a:endParaRPr lang="ru-RU" dirty="0"/>
          </a:p>
        </p:txBody>
      </p:sp>
      <p:sp>
        <p:nvSpPr>
          <p:cNvPr id="16387" name="Объект 2"/>
          <p:cNvSpPr>
            <a:spLocks noGrp="1"/>
          </p:cNvSpPr>
          <p:nvPr>
            <p:ph sz="half" idx="1"/>
          </p:nvPr>
        </p:nvSpPr>
        <p:spPr>
          <a:xfrm>
            <a:off x="1116013" y="1341438"/>
            <a:ext cx="4464050" cy="5400675"/>
          </a:xfrm>
        </p:spPr>
        <p:txBody>
          <a:bodyPr/>
          <a:lstStyle/>
          <a:p>
            <a:r>
              <a:rPr lang="ru-RU" sz="3200" smtClean="0"/>
              <a:t>Попробуйте максимально использовать естественное освещение.</a:t>
            </a:r>
          </a:p>
          <a:p>
            <a:r>
              <a:rPr lang="ru-RU" sz="3200" smtClean="0"/>
              <a:t>Проверьте чистоту ваших оконных стекол, а днем просто уберите занавески на окнах. </a:t>
            </a:r>
          </a:p>
          <a:p>
            <a:endParaRPr lang="ru-RU" smtClean="0"/>
          </a:p>
          <a:p>
            <a:endParaRPr lang="ru-RU" smtClean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68044" y="1484784"/>
            <a:ext cx="3646673" cy="24311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Экономия электроэнергия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7450" y="1600200"/>
            <a:ext cx="4392613" cy="4525963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600" dirty="0" smtClean="0"/>
              <a:t>Телевизоры</a:t>
            </a:r>
            <a:r>
              <a:rPr lang="ru-RU" sz="3600" dirty="0"/>
              <a:t>, компьютеры, бытовая техника потребляют электроэнергию даже в «спящем» режиме. </a:t>
            </a:r>
            <a:r>
              <a:rPr lang="ru-RU" sz="3600" dirty="0" smtClean="0"/>
              <a:t>Используйте </a:t>
            </a:r>
            <a:r>
              <a:rPr lang="ru-RU" sz="3600" dirty="0"/>
              <a:t>«розетки-пилоты» с кнопкой полного отключения от электропитания</a:t>
            </a:r>
            <a:r>
              <a:rPr lang="ru-RU" sz="3600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6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6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6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89542" y="2492896"/>
            <a:ext cx="2743162" cy="230425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Экономия </a:t>
            </a:r>
            <a:r>
              <a:rPr lang="ru-RU" dirty="0" smtClean="0"/>
              <a:t>электроэнергии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916238" y="981075"/>
            <a:ext cx="6119812" cy="5688013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800" dirty="0" smtClean="0"/>
              <a:t>Убедитесь</a:t>
            </a:r>
            <a:r>
              <a:rPr lang="ru-RU" sz="3800" dirty="0"/>
              <a:t>, что ваш холодильник установлен в прохладном месте, уплотнители на двери холодильника не повреждены, а его задняя стенка чистая. Не ставьте холодильник вплотную к стене, оставляйте зазор для вентиляции</a:t>
            </a:r>
            <a:r>
              <a:rPr lang="ru-RU" sz="3800" dirty="0" smtClean="0"/>
              <a:t>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800" dirty="0" smtClean="0"/>
              <a:t>Регулярно </a:t>
            </a:r>
            <a:r>
              <a:rPr lang="ru-RU" sz="3800" dirty="0"/>
              <a:t>размораживайте холодильник. Холодильники и морозильные камеры потребляют больше электроэнергии, если они заполнены льдом. Не ставьте в холодильник горячие или теплые продукты, дайте им сначала остыть до комнатной температуры.</a:t>
            </a:r>
            <a:endParaRPr lang="ru-RU" sz="3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6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6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6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468" r="27753"/>
          <a:stretch/>
        </p:blipFill>
        <p:spPr>
          <a:xfrm>
            <a:off x="1259632" y="1844824"/>
            <a:ext cx="1487837" cy="33226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Экономия </a:t>
            </a:r>
            <a:r>
              <a:rPr lang="ru-RU" dirty="0" smtClean="0"/>
              <a:t>электроэнергии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7450" y="1600200"/>
            <a:ext cx="4248150" cy="4525963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600" dirty="0" smtClean="0"/>
              <a:t>При </a:t>
            </a:r>
            <a:r>
              <a:rPr lang="ru-RU" sz="3600" dirty="0"/>
              <a:t>плохом контакте конфорки с посудой расходуется гораздо больше тепла</a:t>
            </a:r>
            <a:r>
              <a:rPr lang="ru-RU" sz="3600" dirty="0" smtClean="0"/>
              <a:t>. Поверхность конфорки должна быть ровной, а кастрюля иметь ровное плоское дно.</a:t>
            </a:r>
            <a:endParaRPr lang="ru-RU" sz="36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6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1772816"/>
            <a:ext cx="3322637" cy="33226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Экономия </a:t>
            </a:r>
            <a:r>
              <a:rPr lang="ru-RU" dirty="0" smtClean="0"/>
              <a:t>электроэнергии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7450" y="1125538"/>
            <a:ext cx="4824413" cy="5616575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600" dirty="0" smtClean="0"/>
              <a:t>Своевременно </a:t>
            </a:r>
            <a:r>
              <a:rPr lang="ru-RU" sz="3600" dirty="0"/>
              <a:t>удаляйте накипь внутри электрочайника. Она проводит тепло почти в 30 раз хуже, чем металл, поэтому значительно увеличивает количество энергии, необходимое для кипячения воды.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6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41" r="14694"/>
          <a:stretch/>
        </p:blipFill>
        <p:spPr>
          <a:xfrm>
            <a:off x="6300192" y="2132856"/>
            <a:ext cx="2417736" cy="33226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Экономия </a:t>
            </a:r>
            <a:r>
              <a:rPr lang="ru-RU" dirty="0" smtClean="0"/>
              <a:t>электроэнергии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1507" name="Объект 2"/>
          <p:cNvSpPr>
            <a:spLocks noGrp="1"/>
          </p:cNvSpPr>
          <p:nvPr>
            <p:ph sz="half" idx="1"/>
          </p:nvPr>
        </p:nvSpPr>
        <p:spPr>
          <a:xfrm>
            <a:off x="3779838" y="1528763"/>
            <a:ext cx="5184775" cy="4564062"/>
          </a:xfrm>
        </p:spPr>
        <p:txBody>
          <a:bodyPr/>
          <a:lstStyle/>
          <a:p>
            <a:r>
              <a:rPr lang="ru-RU" smtClean="0"/>
              <a:t>Экономьте электроэнергию при стирке, устанавливая более низкую температуру на стиральной машине. Старайтесь полностью загружать стиральную машину. Это может сократить потребление электроэнергии на 80%. </a:t>
            </a:r>
            <a:endParaRPr lang="ru-RU" sz="2400" smtClean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8892" y="1484784"/>
            <a:ext cx="1947672" cy="25603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14796" y="4581128"/>
            <a:ext cx="1905000" cy="14287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450" y="333375"/>
            <a:ext cx="7510463" cy="6477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Экономия </a:t>
            </a:r>
            <a:r>
              <a:rPr lang="ru-RU" dirty="0" smtClean="0"/>
              <a:t>электроэнергии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2531" name="Объект 2"/>
          <p:cNvSpPr>
            <a:spLocks noGrp="1"/>
          </p:cNvSpPr>
          <p:nvPr>
            <p:ph idx="1"/>
          </p:nvPr>
        </p:nvSpPr>
        <p:spPr>
          <a:xfrm>
            <a:off x="1116013" y="1412875"/>
            <a:ext cx="7848600" cy="4392613"/>
          </a:xfrm>
        </p:spPr>
        <p:txBody>
          <a:bodyPr/>
          <a:lstStyle/>
          <a:p>
            <a:r>
              <a:rPr lang="ru-RU" smtClean="0"/>
              <a:t>При покупке электроприборов обращайте внимание на их класс энергоэффективности. </a:t>
            </a:r>
          </a:p>
          <a:p>
            <a:r>
              <a:rPr lang="ru-RU" smtClean="0"/>
              <a:t>Наиболее экономичными являются электроприборы класса «А».</a:t>
            </a:r>
          </a:p>
          <a:p>
            <a:r>
              <a:rPr lang="ru-RU" smtClean="0"/>
              <a:t> Современная техника расходует электроэнергию более экономно.</a:t>
            </a:r>
            <a:endParaRPr 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Экономия газа </a:t>
            </a:r>
          </a:p>
        </p:txBody>
      </p:sp>
      <p:sp>
        <p:nvSpPr>
          <p:cNvPr id="2355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Экономия газа прежде всего актуальна, когда установлены счетчики газа в квартирах, где есть индивидуальные отопительные пункты, и в частных домах с АОГВ. </a:t>
            </a:r>
          </a:p>
          <a:p>
            <a:r>
              <a:rPr lang="ru-RU" smtClean="0"/>
              <a:t>В этом случае все меры по экономии тепла и горячей воды приводят к экономии газа.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Экономия газа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7450" y="1600200"/>
            <a:ext cx="4968875" cy="5141913"/>
          </a:xfrm>
        </p:spPr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При </a:t>
            </a:r>
            <a:r>
              <a:rPr lang="ru-RU" dirty="0"/>
              <a:t>приготовлении пищи также имеются возможности сэкономить газ.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/>
              <a:t> 1.Пламя горелки не должно выходить за пределы дна кастрюли, сковороды, чайника. В этом случае Вы просто греете воздух в квартире. Экономия 50% и более.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/>
              <a:t> 2.Деформированное дно посуды приводит к перерасходу газа до 50%;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/>
              <a:t> </a:t>
            </a:r>
          </a:p>
        </p:txBody>
      </p:sp>
      <p:pic>
        <p:nvPicPr>
          <p:cNvPr id="24580" name="Объект 5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227763" y="1916113"/>
            <a:ext cx="2316162" cy="1927225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187450" y="115888"/>
            <a:ext cx="7510463" cy="865187"/>
          </a:xfrm>
        </p:spPr>
        <p:txBody>
          <a:bodyPr/>
          <a:lstStyle/>
          <a:p>
            <a:r>
              <a:rPr lang="ru-RU" smtClean="0"/>
              <a:t>Экономия газа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2988" y="908050"/>
            <a:ext cx="5257800" cy="5834063"/>
          </a:xfrm>
        </p:spPr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3.Посуда</a:t>
            </a:r>
            <a:r>
              <a:rPr lang="ru-RU" dirty="0"/>
              <a:t>, в которой готовится пища должна быть </a:t>
            </a:r>
            <a:r>
              <a:rPr lang="ru-RU" dirty="0" err="1"/>
              <a:t>читой</a:t>
            </a:r>
            <a:r>
              <a:rPr lang="ru-RU" dirty="0"/>
              <a:t> и не пригоревшей. Загрязненная посуда требует в 4-6 раз больше газа для приготовления пищи</a:t>
            </a:r>
            <a:r>
              <a:rPr lang="ru-RU" dirty="0" smtClean="0"/>
              <a:t>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/>
              <a:t>4.Применяйте экономичную посуду, эти качества обычно рекламирует производитель. Самые </a:t>
            </a:r>
            <a:r>
              <a:rPr lang="ru-RU" dirty="0" err="1"/>
              <a:t>энергоэкономичные</a:t>
            </a:r>
            <a:r>
              <a:rPr lang="ru-RU" dirty="0"/>
              <a:t> изделия из нержавеющей стали с полированным дном, особенно со слоем меди или алюминия. Посуда из алюминия, эмалированная, с тефлоновым покрытием весьма не экономичны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5604" name="Объект 5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227763" y="1916113"/>
            <a:ext cx="2316162" cy="1927225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450" y="333375"/>
            <a:ext cx="7510463" cy="7191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Экономия газа </a:t>
            </a:r>
          </a:p>
        </p:txBody>
      </p:sp>
      <p:sp>
        <p:nvSpPr>
          <p:cNvPr id="26627" name="Объект 2"/>
          <p:cNvSpPr>
            <a:spLocks noGrp="1"/>
          </p:cNvSpPr>
          <p:nvPr>
            <p:ph idx="1"/>
          </p:nvPr>
        </p:nvSpPr>
        <p:spPr>
          <a:xfrm>
            <a:off x="1042988" y="908050"/>
            <a:ext cx="7777162" cy="4525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ru-RU" sz="2800" dirty="0" smtClean="0"/>
              <a:t>5.Рекомендуется устанавливать прокладки из алюминиевой фольги под горелку. В этом случае плита не так греется и пачкается, а газ используется экономичнее.</a:t>
            </a:r>
          </a:p>
          <a:p>
            <a:pPr marL="0" indent="0">
              <a:buFont typeface="Arial" charset="0"/>
              <a:buNone/>
            </a:pPr>
            <a:r>
              <a:rPr lang="ru-RU" sz="2800" dirty="0" smtClean="0"/>
              <a:t> 6.Дверца духовки должна плотно прилегать к корпусу плиты и не выпускать раскаленный воздух.</a:t>
            </a: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33763" y="4298950"/>
            <a:ext cx="2316162" cy="193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947</Words>
  <Application>Microsoft Office PowerPoint</Application>
  <PresentationFormat>Экран (4:3)</PresentationFormat>
  <Paragraphs>74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Calibri</vt:lpstr>
      <vt:lpstr>Arial</vt:lpstr>
      <vt:lpstr>Corbel</vt:lpstr>
      <vt:lpstr>Тема Office</vt:lpstr>
      <vt:lpstr>Энергосбережение и энергоэффективность</vt:lpstr>
      <vt:lpstr>Энергосбережение</vt:lpstr>
      <vt:lpstr>Энергосбережение</vt:lpstr>
      <vt:lpstr>Энергоэффективность</vt:lpstr>
      <vt:lpstr>Энергоэффективность</vt:lpstr>
      <vt:lpstr>Режим экономии</vt:lpstr>
      <vt:lpstr>Начни экономить дома</vt:lpstr>
      <vt:lpstr>Экономия тепла </vt:lpstr>
      <vt:lpstr>Экономия тепла </vt:lpstr>
      <vt:lpstr>Экономия воды </vt:lpstr>
      <vt:lpstr>Экономия воды </vt:lpstr>
      <vt:lpstr>Экономия воды </vt:lpstr>
      <vt:lpstr>Электроэнергия </vt:lpstr>
      <vt:lpstr>Электроэнергия </vt:lpstr>
      <vt:lpstr>Экономия электроэнергия </vt:lpstr>
      <vt:lpstr>Экономия электроэнергии </vt:lpstr>
      <vt:lpstr>Экономия электроэнергии </vt:lpstr>
      <vt:lpstr>Экономия электроэнергии </vt:lpstr>
      <vt:lpstr>Экономия электроэнергии </vt:lpstr>
      <vt:lpstr>Экономия электроэнергии </vt:lpstr>
      <vt:lpstr>Экономия газа </vt:lpstr>
      <vt:lpstr>Экономия газа </vt:lpstr>
      <vt:lpstr>Экономия газа </vt:lpstr>
      <vt:lpstr>Экономия газа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Tatyana</dc:creator>
  <cp:lastModifiedBy>Гл бухгалтер</cp:lastModifiedBy>
  <cp:revision>50</cp:revision>
  <dcterms:created xsi:type="dcterms:W3CDTF">2012-01-21T14:49:38Z</dcterms:created>
  <dcterms:modified xsi:type="dcterms:W3CDTF">2020-01-15T06:28:44Z</dcterms:modified>
</cp:coreProperties>
</file>